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64" r:id="rId5"/>
    <p:sldId id="265" r:id="rId6"/>
    <p:sldId id="266"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9" autoAdjust="0"/>
    <p:restoredTop sz="94660"/>
  </p:normalViewPr>
  <p:slideViewPr>
    <p:cSldViewPr snapToGrid="0">
      <p:cViewPr varScale="1">
        <p:scale>
          <a:sx n="87" d="100"/>
          <a:sy n="87" d="100"/>
        </p:scale>
        <p:origin x="394" y="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BF8D-47A1-46D8-A315-730C66550F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B65B57-0021-416D-8111-008E0E0B2B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10C61A-68D2-41ED-8679-C18E9265672C}"/>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5" name="Footer Placeholder 4">
            <a:extLst>
              <a:ext uri="{FF2B5EF4-FFF2-40B4-BE49-F238E27FC236}">
                <a16:creationId xmlns:a16="http://schemas.microsoft.com/office/drawing/2014/main" id="{8B91443B-66EF-46CC-8597-2817A79A1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54963A-8693-4F99-8E1B-D67DCC17C3C2}"/>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375149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224CE-52BF-4207-B05B-4C6140D0CB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5F5A9D-B301-431E-8DC0-428C52A579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94B5A-4877-4AD6-B582-61BA7C81BEEF}"/>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5" name="Footer Placeholder 4">
            <a:extLst>
              <a:ext uri="{FF2B5EF4-FFF2-40B4-BE49-F238E27FC236}">
                <a16:creationId xmlns:a16="http://schemas.microsoft.com/office/drawing/2014/main" id="{09213D0C-55CD-4716-A177-A70C6FEB5D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D6BC2-BB9A-4C5C-B1A8-588B8C114504}"/>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163561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40D3-8E8C-4D1E-B984-9BFAEC44FF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906293D-FB7B-456C-872C-48929543F15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1BA939-857C-4E4F-9EE3-77F1613D3E80}"/>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5" name="Footer Placeholder 4">
            <a:extLst>
              <a:ext uri="{FF2B5EF4-FFF2-40B4-BE49-F238E27FC236}">
                <a16:creationId xmlns:a16="http://schemas.microsoft.com/office/drawing/2014/main" id="{EF0E97A7-5D76-4DED-936F-141926621F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D5A20-1B65-498D-95FE-33586C305128}"/>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368089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FA36A-F336-4500-8FC3-59D821DCBB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805F5C-34FA-4B93-BE26-39C6B0E1FB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D4D767-6AA7-41DD-9A83-C35C9A840A7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D3203A-37B3-4B12-BAD1-09FC9DC3F562}"/>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6" name="Footer Placeholder 5">
            <a:extLst>
              <a:ext uri="{FF2B5EF4-FFF2-40B4-BE49-F238E27FC236}">
                <a16:creationId xmlns:a16="http://schemas.microsoft.com/office/drawing/2014/main" id="{3012CD93-5317-4B54-91CA-707FEA659C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147AE7-991E-4185-97EF-9348DC96BD8A}"/>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2220480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63A2-6605-42A4-A8EF-E13A7DF6DA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2ADA99-EED9-436A-B2C3-1BE618D301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C145BE-340A-473B-AB50-BCEB6DB8C0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5CE1F3-5490-4861-9C80-CE7E26521C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34EB4-1B6F-4F0F-BED7-5C0089FFA6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F398711-BDE9-49EC-ABC8-67C8B2EDAFEE}"/>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8" name="Footer Placeholder 7">
            <a:extLst>
              <a:ext uri="{FF2B5EF4-FFF2-40B4-BE49-F238E27FC236}">
                <a16:creationId xmlns:a16="http://schemas.microsoft.com/office/drawing/2014/main" id="{F13F8A91-1552-4379-ADE1-F822861B23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2E7781-C044-4791-87B8-6E24E775AF06}"/>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2860196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84F1-A1F8-4396-99A8-44EA2D9851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391177-BD82-410E-9DD2-0C973C384D2B}"/>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4" name="Footer Placeholder 3">
            <a:extLst>
              <a:ext uri="{FF2B5EF4-FFF2-40B4-BE49-F238E27FC236}">
                <a16:creationId xmlns:a16="http://schemas.microsoft.com/office/drawing/2014/main" id="{6BC2D5DB-A995-4871-A9EB-DBB48C3725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DD8637-87FA-48DE-888E-404D9C22F566}"/>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583931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F668A0-7E1E-4A0F-AC45-C6A7A0772AE8}"/>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3" name="Footer Placeholder 2">
            <a:extLst>
              <a:ext uri="{FF2B5EF4-FFF2-40B4-BE49-F238E27FC236}">
                <a16:creationId xmlns:a16="http://schemas.microsoft.com/office/drawing/2014/main" id="{46019AA9-0A3E-4A4C-8C64-D352F96C4ED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CA2923-2223-40A0-AE51-3A757D44C9B2}"/>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1873118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D5FEA-D7D1-4CA0-B7BD-57B918F871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58CDBF-D973-4A61-A760-D6726808D9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0157FD-4421-40EE-AE5E-3947A6707C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61C610-AF6C-4E9B-9A69-1454823AA085}"/>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6" name="Footer Placeholder 5">
            <a:extLst>
              <a:ext uri="{FF2B5EF4-FFF2-40B4-BE49-F238E27FC236}">
                <a16:creationId xmlns:a16="http://schemas.microsoft.com/office/drawing/2014/main" id="{4F115FF4-F150-4F26-ADB7-ABBB5C00EC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E18710-C978-4D1E-B965-320359CA4B12}"/>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1801314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F2596-6942-43AB-A4CC-04930D0F10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23F2913-9269-4665-A566-B84F1C273F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8EBA6F-404E-44C3-943E-6841F4429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E771B7-E115-4F6D-A55D-9EF7F5A83BC6}"/>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6" name="Footer Placeholder 5">
            <a:extLst>
              <a:ext uri="{FF2B5EF4-FFF2-40B4-BE49-F238E27FC236}">
                <a16:creationId xmlns:a16="http://schemas.microsoft.com/office/drawing/2014/main" id="{4E64FE81-4CC6-48F4-96DC-1BD030594C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D46CD-11BE-4871-A281-1917CF66B95D}"/>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1235159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6A24E-E99B-4A70-983A-E7E4761BC9E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F5379B8-F5AE-4F40-8060-8818941F25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0E8DED-DC39-4D93-B0B0-DE659B812A22}"/>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5" name="Footer Placeholder 4">
            <a:extLst>
              <a:ext uri="{FF2B5EF4-FFF2-40B4-BE49-F238E27FC236}">
                <a16:creationId xmlns:a16="http://schemas.microsoft.com/office/drawing/2014/main" id="{16380F16-B891-4646-AE37-E26BEF59A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5735DB-D09F-4B5A-B1F8-B4FA1BE7765C}"/>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4108675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348E07-7E65-4B24-BA98-2FA325EAC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0D6D86-EBF5-4A76-8E8D-33BC19D37B9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2394E8-13BC-4E29-96EE-DC4942963AD8}"/>
              </a:ext>
            </a:extLst>
          </p:cNvPr>
          <p:cNvSpPr>
            <a:spLocks noGrp="1"/>
          </p:cNvSpPr>
          <p:nvPr>
            <p:ph type="dt" sz="half" idx="10"/>
          </p:nvPr>
        </p:nvSpPr>
        <p:spPr/>
        <p:txBody>
          <a:bodyPr/>
          <a:lstStyle/>
          <a:p>
            <a:fld id="{19D137F3-F6D5-4D79-B54A-BB7074DDE5BF}" type="datetimeFigureOut">
              <a:rPr lang="en-US" smtClean="0"/>
              <a:t>8/11/2021</a:t>
            </a:fld>
            <a:endParaRPr lang="en-US"/>
          </a:p>
        </p:txBody>
      </p:sp>
      <p:sp>
        <p:nvSpPr>
          <p:cNvPr id="5" name="Footer Placeholder 4">
            <a:extLst>
              <a:ext uri="{FF2B5EF4-FFF2-40B4-BE49-F238E27FC236}">
                <a16:creationId xmlns:a16="http://schemas.microsoft.com/office/drawing/2014/main" id="{A114232B-F9FC-4BA2-93F5-0B8A86F86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29DD5-53FE-4492-A088-8D6427527A05}"/>
              </a:ext>
            </a:extLst>
          </p:cNvPr>
          <p:cNvSpPr>
            <a:spLocks noGrp="1"/>
          </p:cNvSpPr>
          <p:nvPr>
            <p:ph type="sldNum" sz="quarter" idx="12"/>
          </p:nvPr>
        </p:nvSpPr>
        <p:spPr/>
        <p:txBody>
          <a:bodyPr/>
          <a:lstStyle/>
          <a:p>
            <a:fld id="{1938330D-A896-46C6-B4F8-F09CEDAD57CD}" type="slidenum">
              <a:rPr lang="en-US" smtClean="0"/>
              <a:t>‹#›</a:t>
            </a:fld>
            <a:endParaRPr lang="en-US"/>
          </a:p>
        </p:txBody>
      </p:sp>
    </p:spTree>
    <p:extLst>
      <p:ext uri="{BB962C8B-B14F-4D97-AF65-F5344CB8AC3E}">
        <p14:creationId xmlns:p14="http://schemas.microsoft.com/office/powerpoint/2010/main" val="827827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4541CA-10F9-4D18-8C1B-AFD225F6AD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C8A895-41AA-467F-8F7C-15E7694D00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A42F25-3E2C-44DB-AE8D-9FA0FB6331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D137F3-F6D5-4D79-B54A-BB7074DDE5BF}" type="datetimeFigureOut">
              <a:rPr lang="en-US" smtClean="0"/>
              <a:t>8/11/2021</a:t>
            </a:fld>
            <a:endParaRPr lang="en-US"/>
          </a:p>
        </p:txBody>
      </p:sp>
      <p:sp>
        <p:nvSpPr>
          <p:cNvPr id="5" name="Footer Placeholder 4">
            <a:extLst>
              <a:ext uri="{FF2B5EF4-FFF2-40B4-BE49-F238E27FC236}">
                <a16:creationId xmlns:a16="http://schemas.microsoft.com/office/drawing/2014/main" id="{64EC88C9-1C2A-4D04-93AB-866C597897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AC4A6B-9423-4EFD-B197-3F5F227AA0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8330D-A896-46C6-B4F8-F09CEDAD57CD}" type="slidenum">
              <a:rPr lang="en-US" smtClean="0"/>
              <a:t>‹#›</a:t>
            </a:fld>
            <a:endParaRPr lang="en-US"/>
          </a:p>
        </p:txBody>
      </p:sp>
    </p:spTree>
    <p:extLst>
      <p:ext uri="{BB962C8B-B14F-4D97-AF65-F5344CB8AC3E}">
        <p14:creationId xmlns:p14="http://schemas.microsoft.com/office/powerpoint/2010/main" val="2801398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07616-7D2B-438A-B37D-70FE09D948C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AEB9404-A03A-4F1F-88CF-0C31BC9AA145}"/>
              </a:ext>
            </a:extLst>
          </p:cNvPr>
          <p:cNvSpPr>
            <a:spLocks noGrp="1"/>
          </p:cNvSpPr>
          <p:nvPr>
            <p:ph type="subTitle" idx="1"/>
          </p:nvPr>
        </p:nvSpPr>
        <p:spPr>
          <a:xfrm>
            <a:off x="1472175" y="3617571"/>
            <a:ext cx="9144000" cy="1655762"/>
          </a:xfrm>
        </p:spPr>
        <p:txBody>
          <a:bodyPr/>
          <a:lstStyle/>
          <a:p>
            <a:r>
              <a:rPr lang="en-US" b="1" i="0" u="none" strike="noStrike" dirty="0">
                <a:solidFill>
                  <a:srgbClr val="222222"/>
                </a:solidFill>
                <a:effectLst/>
                <a:latin typeface="Times New Roman" panose="02020603050405020304" pitchFamily="18" charset="0"/>
                <a:cs typeface="Times New Roman" panose="02020603050405020304" pitchFamily="18" charset="0"/>
              </a:rPr>
              <a:t>2021 Summer Research Experiences for Undergraduates at University of California, Irvine</a:t>
            </a:r>
          </a:p>
          <a:p>
            <a:r>
              <a:rPr lang="en-US" b="1" dirty="0">
                <a:latin typeface="Times New Roman" panose="02020603050405020304" pitchFamily="18" charset="0"/>
                <a:cs typeface="Times New Roman" panose="02020603050405020304" pitchFamily="18" charset="0"/>
              </a:rPr>
              <a:t>Project Descriptions</a:t>
            </a:r>
          </a:p>
        </p:txBody>
      </p:sp>
      <p:pic>
        <p:nvPicPr>
          <p:cNvPr id="1026" name="Picture 2" descr="A picture containing logo&#10;&#10;Description automatically generated">
            <a:extLst>
              <a:ext uri="{FF2B5EF4-FFF2-40B4-BE49-F238E27FC236}">
                <a16:creationId xmlns:a16="http://schemas.microsoft.com/office/drawing/2014/main" id="{66CB1828-4D4B-4DB9-B35D-A3DD82AD0B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5015" y="20914"/>
            <a:ext cx="2492619" cy="252619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E4F7AAF9-C196-44A7-8FEE-903C9C291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28" y="-512789"/>
            <a:ext cx="4244861" cy="282895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5CBCF007-E35A-4FB0-B005-6F35301720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9781" y="20914"/>
            <a:ext cx="2191678" cy="22028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Graphical user interface&#10;&#10;Description automatically generated">
            <a:extLst>
              <a:ext uri="{FF2B5EF4-FFF2-40B4-BE49-F238E27FC236}">
                <a16:creationId xmlns:a16="http://schemas.microsoft.com/office/drawing/2014/main" id="{D0DB405F-3A27-4406-85E0-6E034EA6C0C0}"/>
              </a:ext>
            </a:extLst>
          </p:cNvPr>
          <p:cNvPicPr>
            <a:picLocks noChangeAspect="1"/>
          </p:cNvPicPr>
          <p:nvPr/>
        </p:nvPicPr>
        <p:blipFill>
          <a:blip r:embed="rId5"/>
          <a:stretch>
            <a:fillRect/>
          </a:stretch>
        </p:blipFill>
        <p:spPr>
          <a:xfrm>
            <a:off x="7471459" y="4445452"/>
            <a:ext cx="4623825" cy="2265132"/>
          </a:xfrm>
          <a:prstGeom prst="rect">
            <a:avLst/>
          </a:prstGeom>
          <a:ln>
            <a:noFill/>
          </a:ln>
          <a:effectLst>
            <a:softEdge rad="112500"/>
          </a:effectLst>
        </p:spPr>
      </p:pic>
    </p:spTree>
    <p:extLst>
      <p:ext uri="{BB962C8B-B14F-4D97-AF65-F5344CB8AC3E}">
        <p14:creationId xmlns:p14="http://schemas.microsoft.com/office/powerpoint/2010/main" val="1596345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BF7B-00EB-4E03-A573-3B718102439F}"/>
              </a:ext>
            </a:extLst>
          </p:cNvPr>
          <p:cNvSpPr>
            <a:spLocks noGrp="1"/>
          </p:cNvSpPr>
          <p:nvPr>
            <p:ph type="title"/>
          </p:nvPr>
        </p:nvSpPr>
        <p:spPr/>
        <p:txBody>
          <a:bodyPr/>
          <a:lstStyle/>
          <a:p>
            <a:r>
              <a:rPr lang="en-US" b="0" i="0" u="none" strike="noStrike" dirty="0">
                <a:solidFill>
                  <a:srgbClr val="222222"/>
                </a:solidFill>
                <a:effectLst/>
                <a:latin typeface="Times New Roman" panose="02020603050405020304" pitchFamily="18" charset="0"/>
                <a:cs typeface="Times New Roman" panose="02020603050405020304" pitchFamily="18" charset="0"/>
              </a:rPr>
              <a:t>2021 Participants and Their Projects</a:t>
            </a:r>
            <a:br>
              <a:rPr lang="en-US" b="0" i="0" u="none" strike="noStrike" dirty="0">
                <a:solidFill>
                  <a:srgbClr val="222222"/>
                </a:solidFill>
                <a:effectLst/>
                <a:latin typeface="Oswald"/>
              </a:rPr>
            </a:br>
            <a:endParaRPr lang="en-US" dirty="0"/>
          </a:p>
        </p:txBody>
      </p:sp>
      <p:sp>
        <p:nvSpPr>
          <p:cNvPr id="3" name="Content Placeholder 2">
            <a:extLst>
              <a:ext uri="{FF2B5EF4-FFF2-40B4-BE49-F238E27FC236}">
                <a16:creationId xmlns:a16="http://schemas.microsoft.com/office/drawing/2014/main" id="{463661EA-3F89-418C-BA1F-54E7CE66627A}"/>
              </a:ext>
            </a:extLst>
          </p:cNvPr>
          <p:cNvSpPr>
            <a:spLocks noGrp="1"/>
          </p:cNvSpPr>
          <p:nvPr>
            <p:ph idx="1"/>
          </p:nvPr>
        </p:nvSpPr>
        <p:spPr>
          <a:xfrm>
            <a:off x="578827" y="1690688"/>
            <a:ext cx="10515600" cy="4351338"/>
          </a:xfrm>
        </p:spPr>
        <p:txBody>
          <a:bodyPr>
            <a:normAutofit fontScale="92500" lnSpcReduction="20000"/>
          </a:bodyPr>
          <a:lstStyle/>
          <a:p>
            <a:r>
              <a:rPr lang="en-US" b="1" i="0" dirty="0">
                <a:solidFill>
                  <a:srgbClr val="333333"/>
                </a:solidFill>
                <a:effectLst/>
                <a:latin typeface="Times New Roman" panose="02020603050405020304" pitchFamily="18" charset="0"/>
                <a:cs typeface="Times New Roman" panose="02020603050405020304" pitchFamily="18" charset="0"/>
              </a:rPr>
              <a:t>Caleb Johnson</a:t>
            </a:r>
          </a:p>
          <a:p>
            <a:endParaRPr lang="en-US" b="1" dirty="0">
              <a:solidFill>
                <a:srgbClr val="333333"/>
              </a:solidFill>
              <a:latin typeface="Times New Roman" panose="02020603050405020304" pitchFamily="18" charset="0"/>
              <a:cs typeface="Times New Roman" panose="02020603050405020304" pitchFamily="18" charset="0"/>
            </a:endParaRPr>
          </a:p>
          <a:p>
            <a:endParaRPr lang="en-US" b="1" dirty="0">
              <a:solidFill>
                <a:srgbClr val="333333"/>
              </a:solidFill>
              <a:latin typeface="Times New Roman" panose="02020603050405020304" pitchFamily="18" charset="0"/>
              <a:cs typeface="Times New Roman" panose="02020603050405020304" pitchFamily="18" charset="0"/>
            </a:endParaRPr>
          </a:p>
          <a:p>
            <a:r>
              <a:rPr lang="en-US" b="1" i="0" dirty="0">
                <a:solidFill>
                  <a:srgbClr val="333333"/>
                </a:solidFill>
                <a:effectLst/>
                <a:latin typeface="Times New Roman" panose="02020603050405020304" pitchFamily="18" charset="0"/>
                <a:cs typeface="Times New Roman" panose="02020603050405020304" pitchFamily="18" charset="0"/>
              </a:rPr>
              <a:t>Project Title: </a:t>
            </a:r>
            <a:r>
              <a:rPr lang="en-US" b="0" i="0" dirty="0">
                <a:solidFill>
                  <a:srgbClr val="333333"/>
                </a:solidFill>
                <a:effectLst/>
                <a:latin typeface="Times New Roman" panose="02020603050405020304" pitchFamily="18" charset="0"/>
                <a:cs typeface="Times New Roman" panose="02020603050405020304" pitchFamily="18" charset="0"/>
              </a:rPr>
              <a:t>Integrating IoT within Wastewater Treatment Processes</a:t>
            </a:r>
          </a:p>
          <a:p>
            <a:endParaRPr lang="en-US" dirty="0">
              <a:solidFill>
                <a:srgbClr val="333333"/>
              </a:solidFill>
              <a:latin typeface="Times New Roman" panose="02020603050405020304" pitchFamily="18" charset="0"/>
              <a:cs typeface="Times New Roman" panose="02020603050405020304" pitchFamily="18" charset="0"/>
            </a:endParaRPr>
          </a:p>
          <a:p>
            <a:pPr algn="just"/>
            <a:r>
              <a:rPr lang="en-US" b="1" i="0" dirty="0">
                <a:solidFill>
                  <a:srgbClr val="333333"/>
                </a:solidFill>
                <a:effectLst/>
                <a:latin typeface="Times New Roman" panose="02020603050405020304" pitchFamily="18" charset="0"/>
                <a:cs typeface="Times New Roman" panose="02020603050405020304" pitchFamily="18" charset="0"/>
              </a:rPr>
              <a:t>Project Description: </a:t>
            </a:r>
            <a:r>
              <a:rPr lang="en-US" b="0" i="0" dirty="0">
                <a:solidFill>
                  <a:srgbClr val="333333"/>
                </a:solidFill>
                <a:effectLst/>
                <a:latin typeface="Times New Roman" panose="02020603050405020304" pitchFamily="18" charset="0"/>
                <a:cs typeface="Times New Roman" panose="02020603050405020304" pitchFamily="18" charset="0"/>
              </a:rPr>
              <a:t>Wastewater Treatment facilities currently do not have a safe or easy way to share data amongst themselves or with other water domains. The SWADE project aims to solve this issue and create a framework for the three water domains (wastewater, stormwater, and drinking water) to share data.  The goal of this project is to integrate IoT within wastewater treatment facilities in order to improve operation and data collection within their respective treatment processes, with the aim of using this work with SWADE in the future.</a:t>
            </a:r>
            <a:endParaRPr lang="en-US" dirty="0">
              <a:latin typeface="Times New Roman" panose="02020603050405020304" pitchFamily="18" charset="0"/>
              <a:cs typeface="Times New Roman" panose="02020603050405020304" pitchFamily="18" charset="0"/>
            </a:endParaRPr>
          </a:p>
        </p:txBody>
      </p:sp>
      <p:pic>
        <p:nvPicPr>
          <p:cNvPr id="2053" name="Picture 5">
            <a:extLst>
              <a:ext uri="{FF2B5EF4-FFF2-40B4-BE49-F238E27FC236}">
                <a16:creationId xmlns:a16="http://schemas.microsoft.com/office/drawing/2014/main" id="{46F4ADD5-73DF-4D99-8001-0E1F039212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49470" y="892419"/>
            <a:ext cx="2969613" cy="19343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8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BF7B-00EB-4E03-A573-3B718102439F}"/>
              </a:ext>
            </a:extLst>
          </p:cNvPr>
          <p:cNvSpPr>
            <a:spLocks noGrp="1"/>
          </p:cNvSpPr>
          <p:nvPr>
            <p:ph type="title"/>
          </p:nvPr>
        </p:nvSpPr>
        <p:spPr/>
        <p:txBody>
          <a:bodyPr/>
          <a:lstStyle/>
          <a:p>
            <a:r>
              <a:rPr lang="en-US" b="0" i="0" u="none" strike="noStrike" dirty="0">
                <a:solidFill>
                  <a:srgbClr val="222222"/>
                </a:solidFill>
                <a:effectLst/>
                <a:latin typeface="Times New Roman" panose="02020603050405020304" pitchFamily="18" charset="0"/>
                <a:cs typeface="Times New Roman" panose="02020603050405020304" pitchFamily="18" charset="0"/>
              </a:rPr>
              <a:t>2021 Participants and Their Projects</a:t>
            </a:r>
            <a:br>
              <a:rPr lang="en-US" b="0" i="0" u="none" strike="noStrike" dirty="0">
                <a:solidFill>
                  <a:srgbClr val="222222"/>
                </a:solidFill>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3661EA-3F89-418C-BA1F-54E7CE66627A}"/>
              </a:ext>
            </a:extLst>
          </p:cNvPr>
          <p:cNvSpPr>
            <a:spLocks noGrp="1"/>
          </p:cNvSpPr>
          <p:nvPr>
            <p:ph idx="1"/>
          </p:nvPr>
        </p:nvSpPr>
        <p:spPr>
          <a:xfrm>
            <a:off x="578827" y="1690688"/>
            <a:ext cx="10515600" cy="4351338"/>
          </a:xfrm>
        </p:spPr>
        <p:txBody>
          <a:bodyPr>
            <a:normAutofit fontScale="92500" lnSpcReduction="10000"/>
          </a:bodyPr>
          <a:lstStyle/>
          <a:p>
            <a:r>
              <a:rPr lang="en-US" b="1" i="0" dirty="0">
                <a:solidFill>
                  <a:srgbClr val="333333"/>
                </a:solidFill>
                <a:effectLst/>
                <a:latin typeface="Times New Roman" panose="02020603050405020304" pitchFamily="18" charset="0"/>
                <a:cs typeface="Times New Roman" panose="02020603050405020304" pitchFamily="18" charset="0"/>
              </a:rPr>
              <a:t>Brianna Hernandez</a:t>
            </a:r>
            <a:endParaRPr lang="en-US" b="1" dirty="0">
              <a:solidFill>
                <a:srgbClr val="333333"/>
              </a:solidFill>
              <a:latin typeface="Times New Roman" panose="02020603050405020304" pitchFamily="18" charset="0"/>
              <a:cs typeface="Times New Roman" panose="02020603050405020304" pitchFamily="18" charset="0"/>
            </a:endParaRPr>
          </a:p>
          <a:p>
            <a:endParaRPr lang="en-US" b="1" dirty="0">
              <a:solidFill>
                <a:srgbClr val="333333"/>
              </a:solidFill>
              <a:latin typeface="Times New Roman" panose="02020603050405020304" pitchFamily="18" charset="0"/>
              <a:cs typeface="Times New Roman" panose="02020603050405020304" pitchFamily="18" charset="0"/>
            </a:endParaRPr>
          </a:p>
          <a:p>
            <a:r>
              <a:rPr lang="en-US" b="1" i="0" dirty="0">
                <a:solidFill>
                  <a:srgbClr val="333333"/>
                </a:solidFill>
                <a:effectLst/>
                <a:latin typeface="Times New Roman" panose="02020603050405020304" pitchFamily="18" charset="0"/>
                <a:cs typeface="Times New Roman" panose="02020603050405020304" pitchFamily="18" charset="0"/>
              </a:rPr>
              <a:t>Project Title: </a:t>
            </a:r>
            <a:r>
              <a:rPr lang="en-US" b="0" i="0" dirty="0">
                <a:solidFill>
                  <a:srgbClr val="333333"/>
                </a:solidFill>
                <a:effectLst/>
                <a:latin typeface="Times New Roman" panose="02020603050405020304" pitchFamily="18" charset="0"/>
                <a:cs typeface="Times New Roman" panose="02020603050405020304" pitchFamily="18" charset="0"/>
              </a:rPr>
              <a:t>Compressed Data Collection from Sensors for </a:t>
            </a:r>
            <a:r>
              <a:rPr lang="en-US" b="0" i="0" dirty="0" err="1">
                <a:solidFill>
                  <a:srgbClr val="333333"/>
                </a:solidFill>
                <a:effectLst/>
                <a:latin typeface="Times New Roman" panose="02020603050405020304" pitchFamily="18" charset="0"/>
                <a:cs typeface="Times New Roman" panose="02020603050405020304" pitchFamily="18" charset="0"/>
              </a:rPr>
              <a:t>ZotBins</a:t>
            </a:r>
            <a:endParaRPr lang="en-US" b="0" i="0" dirty="0">
              <a:solidFill>
                <a:srgbClr val="333333"/>
              </a:solidFill>
              <a:effectLst/>
              <a:latin typeface="Times New Roman" panose="02020603050405020304" pitchFamily="18" charset="0"/>
              <a:cs typeface="Times New Roman" panose="02020603050405020304" pitchFamily="18" charset="0"/>
            </a:endParaRPr>
          </a:p>
          <a:p>
            <a:endParaRPr lang="en-US" dirty="0">
              <a:solidFill>
                <a:srgbClr val="333333"/>
              </a:solidFill>
              <a:latin typeface="Times New Roman" panose="02020603050405020304" pitchFamily="18" charset="0"/>
              <a:cs typeface="Times New Roman" panose="02020603050405020304" pitchFamily="18" charset="0"/>
            </a:endParaRPr>
          </a:p>
          <a:p>
            <a:pPr algn="just"/>
            <a:r>
              <a:rPr lang="en-US" b="1" i="0" dirty="0">
                <a:solidFill>
                  <a:srgbClr val="333333"/>
                </a:solidFill>
                <a:effectLst/>
                <a:latin typeface="Times New Roman" panose="02020603050405020304" pitchFamily="18" charset="0"/>
                <a:cs typeface="Times New Roman" panose="02020603050405020304" pitchFamily="18" charset="0"/>
              </a:rPr>
              <a:t>Project Description: </a:t>
            </a:r>
            <a:r>
              <a:rPr lang="en-US" b="0" i="0" dirty="0" err="1">
                <a:solidFill>
                  <a:srgbClr val="333333"/>
                </a:solidFill>
                <a:effectLst/>
                <a:latin typeface="Times New Roman" panose="02020603050405020304" pitchFamily="18" charset="0"/>
                <a:cs typeface="Times New Roman" panose="02020603050405020304" pitchFamily="18" charset="0"/>
              </a:rPr>
              <a:t>ZotBins</a:t>
            </a:r>
            <a:r>
              <a:rPr lang="en-US" b="0" i="0" dirty="0">
                <a:solidFill>
                  <a:srgbClr val="333333"/>
                </a:solidFill>
                <a:effectLst/>
                <a:latin typeface="Times New Roman" panose="02020603050405020304" pitchFamily="18" charset="0"/>
                <a:cs typeface="Times New Roman" panose="02020603050405020304" pitchFamily="18" charset="0"/>
              </a:rPr>
              <a:t> is a student lead research project at the University of California, Irvine (UCI) that creates </a:t>
            </a:r>
            <a:r>
              <a:rPr lang="en-US" b="0" i="0" dirty="0" err="1">
                <a:solidFill>
                  <a:srgbClr val="333333"/>
                </a:solidFill>
                <a:effectLst/>
                <a:latin typeface="Times New Roman" panose="02020603050405020304" pitchFamily="18" charset="0"/>
                <a:cs typeface="Times New Roman" panose="02020603050405020304" pitchFamily="18" charset="0"/>
              </a:rPr>
              <a:t>SmartBins</a:t>
            </a:r>
            <a:r>
              <a:rPr lang="en-US" b="0" i="0" dirty="0">
                <a:solidFill>
                  <a:srgbClr val="333333"/>
                </a:solidFill>
                <a:effectLst/>
                <a:latin typeface="Times New Roman" panose="02020603050405020304" pitchFamily="18" charset="0"/>
                <a:cs typeface="Times New Roman" panose="02020603050405020304" pitchFamily="18" charset="0"/>
              </a:rPr>
              <a:t> with sensors that collect data, like pictures of the trash, fullness, and weight, to help make waste management more efficient and promote zero</a:t>
            </a:r>
            <a:br>
              <a:rPr lang="en-US" dirty="0">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waste. The purpose of this study is to find a more efficient form of communication between the </a:t>
            </a:r>
            <a:r>
              <a:rPr lang="en-US" b="0" i="0" dirty="0" err="1">
                <a:solidFill>
                  <a:srgbClr val="333333"/>
                </a:solidFill>
                <a:effectLst/>
                <a:latin typeface="Times New Roman" panose="02020603050405020304" pitchFamily="18" charset="0"/>
                <a:cs typeface="Times New Roman" panose="02020603050405020304" pitchFamily="18" charset="0"/>
              </a:rPr>
              <a:t>SmartBins</a:t>
            </a:r>
            <a:r>
              <a:rPr lang="en-US" b="0" i="0" dirty="0">
                <a:solidFill>
                  <a:srgbClr val="333333"/>
                </a:solidFill>
                <a:effectLst/>
                <a:latin typeface="Times New Roman" panose="02020603050405020304" pitchFamily="18" charset="0"/>
                <a:cs typeface="Times New Roman" panose="02020603050405020304" pitchFamily="18" charset="0"/>
              </a:rPr>
              <a:t> and the server to allow them to be</a:t>
            </a:r>
            <a:br>
              <a:rPr lang="en-US" dirty="0">
                <a:latin typeface="Times New Roman" panose="02020603050405020304" pitchFamily="18" charset="0"/>
                <a:cs typeface="Times New Roman" panose="02020603050405020304" pitchFamily="18" charset="0"/>
              </a:rPr>
            </a:br>
            <a:r>
              <a:rPr lang="en-US" b="0" i="0" dirty="0">
                <a:solidFill>
                  <a:srgbClr val="333333"/>
                </a:solidFill>
                <a:effectLst/>
                <a:latin typeface="Times New Roman" panose="02020603050405020304" pitchFamily="18" charset="0"/>
                <a:cs typeface="Times New Roman" panose="02020603050405020304" pitchFamily="18" charset="0"/>
              </a:rPr>
              <a:t>able to collect data on a long term basis.</a:t>
            </a:r>
            <a:endParaRPr lang="en-US" dirty="0">
              <a:latin typeface="Times New Roman" panose="02020603050405020304" pitchFamily="18" charset="0"/>
              <a:cs typeface="Times New Roman" panose="02020603050405020304" pitchFamily="18" charset="0"/>
            </a:endParaRPr>
          </a:p>
        </p:txBody>
      </p:sp>
      <p:pic>
        <p:nvPicPr>
          <p:cNvPr id="7170" name="Picture 2">
            <a:extLst>
              <a:ext uri="{FF2B5EF4-FFF2-40B4-BE49-F238E27FC236}">
                <a16:creationId xmlns:a16="http://schemas.microsoft.com/office/drawing/2014/main" id="{2280E9D0-FA2C-484E-829C-C2B7D24EFB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5959" y="294542"/>
            <a:ext cx="2726272" cy="2222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449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BF7B-00EB-4E03-A573-3B718102439F}"/>
              </a:ext>
            </a:extLst>
          </p:cNvPr>
          <p:cNvSpPr>
            <a:spLocks noGrp="1"/>
          </p:cNvSpPr>
          <p:nvPr>
            <p:ph type="title"/>
          </p:nvPr>
        </p:nvSpPr>
        <p:spPr/>
        <p:txBody>
          <a:bodyPr/>
          <a:lstStyle/>
          <a:p>
            <a:r>
              <a:rPr lang="en-US" b="0" i="0" u="none" strike="noStrike" dirty="0">
                <a:solidFill>
                  <a:srgbClr val="222222"/>
                </a:solidFill>
                <a:effectLst/>
                <a:latin typeface="Times New Roman" panose="02020603050405020304" pitchFamily="18" charset="0"/>
                <a:cs typeface="Times New Roman" panose="02020603050405020304" pitchFamily="18" charset="0"/>
              </a:rPr>
              <a:t>2021 Participants and Their Projects</a:t>
            </a:r>
            <a:br>
              <a:rPr lang="en-US" b="0" i="0" u="none" strike="noStrike" dirty="0">
                <a:solidFill>
                  <a:srgbClr val="222222"/>
                </a:solidFill>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3661EA-3F89-418C-BA1F-54E7CE66627A}"/>
              </a:ext>
            </a:extLst>
          </p:cNvPr>
          <p:cNvSpPr>
            <a:spLocks noGrp="1"/>
          </p:cNvSpPr>
          <p:nvPr>
            <p:ph idx="1"/>
          </p:nvPr>
        </p:nvSpPr>
        <p:spPr>
          <a:xfrm>
            <a:off x="556846" y="1690688"/>
            <a:ext cx="10515600" cy="4351338"/>
          </a:xfrm>
        </p:spPr>
        <p:txBody>
          <a:bodyPr>
            <a:normAutofit fontScale="92500" lnSpcReduction="20000"/>
          </a:bodyPr>
          <a:lstStyle/>
          <a:p>
            <a:r>
              <a:rPr lang="en-US" b="1" i="0" dirty="0">
                <a:solidFill>
                  <a:srgbClr val="333333"/>
                </a:solidFill>
                <a:effectLst/>
                <a:latin typeface="Times New Roman" panose="02020603050405020304" pitchFamily="18" charset="0"/>
                <a:cs typeface="Times New Roman" panose="02020603050405020304" pitchFamily="18" charset="0"/>
              </a:rPr>
              <a:t>Isabel Rowe</a:t>
            </a:r>
            <a:endParaRPr lang="en-US" b="1" dirty="0">
              <a:solidFill>
                <a:srgbClr val="333333"/>
              </a:solidFill>
              <a:latin typeface="Times New Roman" panose="02020603050405020304" pitchFamily="18" charset="0"/>
              <a:cs typeface="Times New Roman" panose="02020603050405020304" pitchFamily="18" charset="0"/>
            </a:endParaRPr>
          </a:p>
          <a:p>
            <a:endParaRPr lang="en-US" b="1" dirty="0">
              <a:solidFill>
                <a:srgbClr val="333333"/>
              </a:solidFill>
              <a:latin typeface="Times New Roman" panose="02020603050405020304" pitchFamily="18" charset="0"/>
              <a:cs typeface="Times New Roman" panose="02020603050405020304" pitchFamily="18" charset="0"/>
            </a:endParaRPr>
          </a:p>
          <a:p>
            <a:r>
              <a:rPr lang="en-US" b="1" i="0" dirty="0">
                <a:solidFill>
                  <a:srgbClr val="333333"/>
                </a:solidFill>
                <a:effectLst/>
                <a:latin typeface="Times New Roman" panose="02020603050405020304" pitchFamily="18" charset="0"/>
                <a:cs typeface="Times New Roman" panose="02020603050405020304" pitchFamily="18" charset="0"/>
              </a:rPr>
              <a:t>Project Title: </a:t>
            </a:r>
            <a:r>
              <a:rPr lang="en-US" b="0" i="0" dirty="0">
                <a:solidFill>
                  <a:srgbClr val="333333"/>
                </a:solidFill>
                <a:effectLst/>
                <a:latin typeface="Times New Roman" panose="02020603050405020304" pitchFamily="18" charset="0"/>
                <a:cs typeface="Times New Roman" panose="02020603050405020304" pitchFamily="18" charset="0"/>
              </a:rPr>
              <a:t>Defining Smart Spaces as JSON Objects</a:t>
            </a:r>
          </a:p>
          <a:p>
            <a:endParaRPr lang="en-US" dirty="0">
              <a:solidFill>
                <a:srgbClr val="333333"/>
              </a:solidFill>
              <a:latin typeface="Times New Roman" panose="02020603050405020304" pitchFamily="18" charset="0"/>
              <a:cs typeface="Times New Roman" panose="02020603050405020304" pitchFamily="18" charset="0"/>
            </a:endParaRPr>
          </a:p>
          <a:p>
            <a:pPr algn="just"/>
            <a:r>
              <a:rPr lang="en-US" b="1" i="0" dirty="0">
                <a:solidFill>
                  <a:srgbClr val="333333"/>
                </a:solidFill>
                <a:effectLst/>
                <a:latin typeface="Times New Roman" panose="02020603050405020304" pitchFamily="18" charset="0"/>
                <a:cs typeface="Times New Roman" panose="02020603050405020304" pitchFamily="18" charset="0"/>
              </a:rPr>
              <a:t>Project Description: </a:t>
            </a:r>
            <a:r>
              <a:rPr lang="en-US" b="0" i="0" dirty="0">
                <a:solidFill>
                  <a:srgbClr val="333333"/>
                </a:solidFill>
                <a:effectLst/>
                <a:latin typeface="Times New Roman" panose="02020603050405020304" pitchFamily="18" charset="0"/>
                <a:cs typeface="Times New Roman" panose="02020603050405020304" pitchFamily="18" charset="0"/>
              </a:rPr>
              <a:t>Wastewater Treatment facilities currently do not have a safe or easy way to share data amongst themselves or with other water domains. The SWADE project aims to solve this issue and create a framework for the three water domains (wastewater, stormwater, and drinking water) to share data.  The goal of this project is to integrate IoT within wastewater treatment facilities in order to improve operation and data collection within their respective treatment processes, with the aim of using this work with SWADE in the future.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9495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BF7B-00EB-4E03-A573-3B718102439F}"/>
              </a:ext>
            </a:extLst>
          </p:cNvPr>
          <p:cNvSpPr>
            <a:spLocks noGrp="1"/>
          </p:cNvSpPr>
          <p:nvPr>
            <p:ph type="title"/>
          </p:nvPr>
        </p:nvSpPr>
        <p:spPr/>
        <p:txBody>
          <a:bodyPr/>
          <a:lstStyle/>
          <a:p>
            <a:r>
              <a:rPr lang="en-US" b="0" i="0" u="none" strike="noStrike" dirty="0">
                <a:solidFill>
                  <a:srgbClr val="222222"/>
                </a:solidFill>
                <a:effectLst/>
                <a:latin typeface="Times New Roman" panose="02020603050405020304" pitchFamily="18" charset="0"/>
                <a:cs typeface="Times New Roman" panose="02020603050405020304" pitchFamily="18" charset="0"/>
              </a:rPr>
              <a:t>2021 Participants and Their Projects</a:t>
            </a:r>
            <a:br>
              <a:rPr lang="en-US" b="0" i="0" u="none" strike="noStrike" dirty="0">
                <a:solidFill>
                  <a:srgbClr val="222222"/>
                </a:solidFill>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3661EA-3F89-418C-BA1F-54E7CE66627A}"/>
              </a:ext>
            </a:extLst>
          </p:cNvPr>
          <p:cNvSpPr>
            <a:spLocks noGrp="1"/>
          </p:cNvSpPr>
          <p:nvPr>
            <p:ph idx="1"/>
          </p:nvPr>
        </p:nvSpPr>
        <p:spPr>
          <a:xfrm>
            <a:off x="578827" y="1690688"/>
            <a:ext cx="10515600" cy="4351338"/>
          </a:xfrm>
        </p:spPr>
        <p:txBody>
          <a:bodyPr>
            <a:normAutofit fontScale="92500" lnSpcReduction="20000"/>
          </a:bodyPr>
          <a:lstStyle/>
          <a:p>
            <a:r>
              <a:rPr lang="en-US" b="1" i="0" dirty="0" err="1">
                <a:solidFill>
                  <a:srgbClr val="333333"/>
                </a:solidFill>
                <a:effectLst/>
                <a:latin typeface="Times New Roman" panose="02020603050405020304" pitchFamily="18" charset="0"/>
                <a:cs typeface="Times New Roman" panose="02020603050405020304" pitchFamily="18" charset="0"/>
              </a:rPr>
              <a:t>Yocelyne</a:t>
            </a:r>
            <a:r>
              <a:rPr lang="en-US" b="1" i="0" dirty="0">
                <a:solidFill>
                  <a:srgbClr val="333333"/>
                </a:solidFill>
                <a:effectLst/>
                <a:latin typeface="Times New Roman" panose="02020603050405020304" pitchFamily="18" charset="0"/>
                <a:cs typeface="Times New Roman" panose="02020603050405020304" pitchFamily="18" charset="0"/>
              </a:rPr>
              <a:t> M Hernandez</a:t>
            </a:r>
            <a:endParaRPr lang="en-US" b="1" dirty="0">
              <a:solidFill>
                <a:srgbClr val="333333"/>
              </a:solidFill>
              <a:latin typeface="Times New Roman" panose="02020603050405020304" pitchFamily="18" charset="0"/>
              <a:cs typeface="Times New Roman" panose="02020603050405020304" pitchFamily="18" charset="0"/>
            </a:endParaRPr>
          </a:p>
          <a:p>
            <a:endParaRPr lang="en-US" b="1" dirty="0">
              <a:solidFill>
                <a:srgbClr val="333333"/>
              </a:solidFill>
              <a:latin typeface="Times New Roman" panose="02020603050405020304" pitchFamily="18" charset="0"/>
              <a:cs typeface="Times New Roman" panose="02020603050405020304" pitchFamily="18" charset="0"/>
            </a:endParaRPr>
          </a:p>
          <a:p>
            <a:r>
              <a:rPr lang="en-US" b="1" i="0" dirty="0">
                <a:solidFill>
                  <a:srgbClr val="333333"/>
                </a:solidFill>
                <a:effectLst/>
                <a:latin typeface="Times New Roman" panose="02020603050405020304" pitchFamily="18" charset="0"/>
                <a:cs typeface="Times New Roman" panose="02020603050405020304" pitchFamily="18" charset="0"/>
              </a:rPr>
              <a:t>Project Title: </a:t>
            </a:r>
            <a:r>
              <a:rPr lang="en-US" b="0" i="0" dirty="0">
                <a:solidFill>
                  <a:srgbClr val="333333"/>
                </a:solidFill>
                <a:effectLst/>
                <a:latin typeface="Times New Roman" panose="02020603050405020304" pitchFamily="18" charset="0"/>
                <a:cs typeface="Times New Roman" panose="02020603050405020304" pitchFamily="18" charset="0"/>
              </a:rPr>
              <a:t>Context-aware Emotion Detection Framework for Improving Mental Health</a:t>
            </a:r>
          </a:p>
          <a:p>
            <a:endParaRPr lang="en-US" dirty="0">
              <a:solidFill>
                <a:srgbClr val="333333"/>
              </a:solidFill>
              <a:latin typeface="Times New Roman" panose="02020603050405020304" pitchFamily="18" charset="0"/>
              <a:cs typeface="Times New Roman" panose="02020603050405020304" pitchFamily="18" charset="0"/>
            </a:endParaRPr>
          </a:p>
          <a:p>
            <a:pPr algn="just"/>
            <a:r>
              <a:rPr lang="en-US" b="1" i="0" dirty="0">
                <a:solidFill>
                  <a:srgbClr val="333333"/>
                </a:solidFill>
                <a:effectLst/>
                <a:latin typeface="Times New Roman" panose="02020603050405020304" pitchFamily="18" charset="0"/>
                <a:cs typeface="Times New Roman" panose="02020603050405020304" pitchFamily="18" charset="0"/>
              </a:rPr>
              <a:t>Project Description: </a:t>
            </a:r>
            <a:r>
              <a:rPr lang="en-US" b="0" i="0" dirty="0">
                <a:solidFill>
                  <a:srgbClr val="333333"/>
                </a:solidFill>
                <a:effectLst/>
                <a:latin typeface="Times New Roman" panose="02020603050405020304" pitchFamily="18" charset="0"/>
                <a:cs typeface="Times New Roman" panose="02020603050405020304" pitchFamily="18" charset="0"/>
              </a:rPr>
              <a:t>Wastewater Treatment facilities currently do not have a safe or easy way to share data amongst themselves or with other water domains. The SWADE project aims to solve this issue and create a framework for the three water domains (wastewater, stormwater, and drinking water) to share data.  The goal of this project is to integrate IoT within wastewater treatment facilities in order to improve operation and data collection within their respective treatment processes, with the aim of using this work with SWADE in the future.</a:t>
            </a:r>
            <a:endParaRPr lang="en-US"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475B024B-638D-4D22-80BE-CD0100ECC80B}"/>
              </a:ext>
            </a:extLst>
          </p:cNvPr>
          <p:cNvPicPr>
            <a:picLocks noChangeAspect="1"/>
          </p:cNvPicPr>
          <p:nvPr/>
        </p:nvPicPr>
        <p:blipFill>
          <a:blip r:embed="rId2"/>
          <a:stretch>
            <a:fillRect/>
          </a:stretch>
        </p:blipFill>
        <p:spPr>
          <a:xfrm>
            <a:off x="9530862" y="74735"/>
            <a:ext cx="2387912" cy="2359280"/>
          </a:xfrm>
          <a:prstGeom prst="rect">
            <a:avLst/>
          </a:prstGeom>
        </p:spPr>
      </p:pic>
    </p:spTree>
    <p:extLst>
      <p:ext uri="{BB962C8B-B14F-4D97-AF65-F5344CB8AC3E}">
        <p14:creationId xmlns:p14="http://schemas.microsoft.com/office/powerpoint/2010/main" val="14161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BF7B-00EB-4E03-A573-3B718102439F}"/>
              </a:ext>
            </a:extLst>
          </p:cNvPr>
          <p:cNvSpPr>
            <a:spLocks noGrp="1"/>
          </p:cNvSpPr>
          <p:nvPr>
            <p:ph type="title"/>
          </p:nvPr>
        </p:nvSpPr>
        <p:spPr/>
        <p:txBody>
          <a:bodyPr/>
          <a:lstStyle/>
          <a:p>
            <a:r>
              <a:rPr lang="en-US" b="0" i="0" u="none" strike="noStrike" dirty="0">
                <a:solidFill>
                  <a:srgbClr val="222222"/>
                </a:solidFill>
                <a:effectLst/>
                <a:latin typeface="Times New Roman" panose="02020603050405020304" pitchFamily="18" charset="0"/>
                <a:cs typeface="Times New Roman" panose="02020603050405020304" pitchFamily="18" charset="0"/>
              </a:rPr>
              <a:t>2021 Participants and Their Projects</a:t>
            </a:r>
            <a:br>
              <a:rPr lang="en-US" b="0" i="0" u="none" strike="noStrike" dirty="0">
                <a:solidFill>
                  <a:srgbClr val="222222"/>
                </a:solidFill>
                <a:effectLst/>
                <a:latin typeface="Oswald"/>
              </a:rPr>
            </a:br>
            <a:endParaRPr lang="en-US" dirty="0"/>
          </a:p>
        </p:txBody>
      </p:sp>
      <p:sp>
        <p:nvSpPr>
          <p:cNvPr id="3" name="Content Placeholder 2">
            <a:extLst>
              <a:ext uri="{FF2B5EF4-FFF2-40B4-BE49-F238E27FC236}">
                <a16:creationId xmlns:a16="http://schemas.microsoft.com/office/drawing/2014/main" id="{463661EA-3F89-418C-BA1F-54E7CE66627A}"/>
              </a:ext>
            </a:extLst>
          </p:cNvPr>
          <p:cNvSpPr>
            <a:spLocks noGrp="1"/>
          </p:cNvSpPr>
          <p:nvPr>
            <p:ph idx="1"/>
          </p:nvPr>
        </p:nvSpPr>
        <p:spPr>
          <a:xfrm>
            <a:off x="578827" y="1690688"/>
            <a:ext cx="10515600" cy="4351338"/>
          </a:xfrm>
        </p:spPr>
        <p:txBody>
          <a:bodyPr>
            <a:normAutofit fontScale="92500" lnSpcReduction="20000"/>
          </a:bodyPr>
          <a:lstStyle/>
          <a:p>
            <a:r>
              <a:rPr lang="en-US" b="1" i="0" dirty="0">
                <a:solidFill>
                  <a:srgbClr val="333333"/>
                </a:solidFill>
                <a:effectLst/>
                <a:latin typeface="Times New Roman" panose="02020603050405020304" pitchFamily="18" charset="0"/>
                <a:cs typeface="Times New Roman" panose="02020603050405020304" pitchFamily="18" charset="0"/>
              </a:rPr>
              <a:t>Justin Yue</a:t>
            </a:r>
            <a:endParaRPr lang="en-US" b="1" dirty="0">
              <a:solidFill>
                <a:srgbClr val="333333"/>
              </a:solidFill>
              <a:latin typeface="Times New Roman" panose="02020603050405020304" pitchFamily="18" charset="0"/>
              <a:cs typeface="Times New Roman" panose="02020603050405020304" pitchFamily="18" charset="0"/>
            </a:endParaRPr>
          </a:p>
          <a:p>
            <a:endParaRPr lang="en-US" b="1" dirty="0">
              <a:solidFill>
                <a:srgbClr val="333333"/>
              </a:solidFill>
              <a:latin typeface="Times New Roman" panose="02020603050405020304" pitchFamily="18" charset="0"/>
              <a:cs typeface="Times New Roman" panose="02020603050405020304" pitchFamily="18" charset="0"/>
            </a:endParaRPr>
          </a:p>
          <a:p>
            <a:r>
              <a:rPr lang="en-US" b="1" i="0" dirty="0">
                <a:solidFill>
                  <a:srgbClr val="333333"/>
                </a:solidFill>
                <a:effectLst/>
                <a:latin typeface="Times New Roman" panose="02020603050405020304" pitchFamily="18" charset="0"/>
                <a:cs typeface="Times New Roman" panose="02020603050405020304" pitchFamily="18" charset="0"/>
              </a:rPr>
              <a:t>Project Title: </a:t>
            </a:r>
            <a:r>
              <a:rPr lang="en-US" b="0" i="0" dirty="0">
                <a:solidFill>
                  <a:srgbClr val="333333"/>
                </a:solidFill>
                <a:effectLst/>
                <a:latin typeface="Times New Roman" panose="02020603050405020304" pitchFamily="18" charset="0"/>
                <a:cs typeface="Times New Roman" panose="02020603050405020304" pitchFamily="18" charset="0"/>
              </a:rPr>
              <a:t>Integrating IoT within Wastewater Treatment Processes</a:t>
            </a:r>
          </a:p>
          <a:p>
            <a:endParaRPr lang="en-US" dirty="0">
              <a:solidFill>
                <a:srgbClr val="333333"/>
              </a:solidFill>
              <a:latin typeface="Times New Roman" panose="02020603050405020304" pitchFamily="18" charset="0"/>
              <a:cs typeface="Times New Roman" panose="02020603050405020304" pitchFamily="18" charset="0"/>
            </a:endParaRPr>
          </a:p>
          <a:p>
            <a:pPr algn="just"/>
            <a:r>
              <a:rPr lang="en-US" b="1" i="0" dirty="0">
                <a:solidFill>
                  <a:srgbClr val="333333"/>
                </a:solidFill>
                <a:effectLst/>
                <a:latin typeface="Times New Roman" panose="02020603050405020304" pitchFamily="18" charset="0"/>
                <a:cs typeface="Times New Roman" panose="02020603050405020304" pitchFamily="18" charset="0"/>
              </a:rPr>
              <a:t>Project Description: </a:t>
            </a:r>
            <a:r>
              <a:rPr lang="en-US" b="0" i="0" dirty="0">
                <a:solidFill>
                  <a:srgbClr val="333333"/>
                </a:solidFill>
                <a:effectLst/>
                <a:latin typeface="Times New Roman" panose="02020603050405020304" pitchFamily="18" charset="0"/>
                <a:cs typeface="Times New Roman" panose="02020603050405020304" pitchFamily="18" charset="0"/>
              </a:rPr>
              <a:t>Wastewater Treatment facilities currently do not have a safe or easy way to share data amongst themselves or with other water domains. The SWADE project aims to solve this issue and create a framework for the three water domains (wastewater, stormwater, and drinking water) to share data.  The goal of this project is to integrate IoT within wastewater treatment facilities in order to improve operation and data collection within their respective treatment processes, with the aim of using this work with SWADE in the future.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2121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3BF7B-00EB-4E03-A573-3B718102439F}"/>
              </a:ext>
            </a:extLst>
          </p:cNvPr>
          <p:cNvSpPr>
            <a:spLocks noGrp="1"/>
          </p:cNvSpPr>
          <p:nvPr>
            <p:ph type="title"/>
          </p:nvPr>
        </p:nvSpPr>
        <p:spPr/>
        <p:txBody>
          <a:bodyPr/>
          <a:lstStyle/>
          <a:p>
            <a:r>
              <a:rPr lang="en-US" b="0" i="0" u="none" strike="noStrike" dirty="0">
                <a:solidFill>
                  <a:srgbClr val="222222"/>
                </a:solidFill>
                <a:effectLst/>
                <a:latin typeface="Times New Roman" panose="02020603050405020304" pitchFamily="18" charset="0"/>
                <a:cs typeface="Times New Roman" panose="02020603050405020304" pitchFamily="18" charset="0"/>
              </a:rPr>
              <a:t>2021 Participants and Their Projects</a:t>
            </a:r>
            <a:br>
              <a:rPr lang="en-US" b="0" i="0" u="none" strike="noStrike" dirty="0">
                <a:solidFill>
                  <a:srgbClr val="222222"/>
                </a:solidFill>
                <a:effectLst/>
                <a:latin typeface="Oswald"/>
              </a:rPr>
            </a:br>
            <a:endParaRPr lang="en-US" dirty="0"/>
          </a:p>
        </p:txBody>
      </p:sp>
      <p:sp>
        <p:nvSpPr>
          <p:cNvPr id="3" name="Content Placeholder 2">
            <a:extLst>
              <a:ext uri="{FF2B5EF4-FFF2-40B4-BE49-F238E27FC236}">
                <a16:creationId xmlns:a16="http://schemas.microsoft.com/office/drawing/2014/main" id="{463661EA-3F89-418C-BA1F-54E7CE66627A}"/>
              </a:ext>
            </a:extLst>
          </p:cNvPr>
          <p:cNvSpPr>
            <a:spLocks noGrp="1"/>
          </p:cNvSpPr>
          <p:nvPr>
            <p:ph idx="1"/>
          </p:nvPr>
        </p:nvSpPr>
        <p:spPr>
          <a:xfrm>
            <a:off x="578827" y="1690688"/>
            <a:ext cx="10515600" cy="4351338"/>
          </a:xfrm>
        </p:spPr>
        <p:txBody>
          <a:bodyPr>
            <a:normAutofit fontScale="92500"/>
          </a:bodyPr>
          <a:lstStyle/>
          <a:p>
            <a:r>
              <a:rPr lang="en-US" b="1" i="0" dirty="0" err="1">
                <a:solidFill>
                  <a:srgbClr val="333333"/>
                </a:solidFill>
                <a:effectLst/>
                <a:latin typeface="Times New Roman" panose="02020603050405020304" pitchFamily="18" charset="0"/>
                <a:cs typeface="Times New Roman" panose="02020603050405020304" pitchFamily="18" charset="0"/>
              </a:rPr>
              <a:t>Keirelys</a:t>
            </a:r>
            <a:r>
              <a:rPr lang="en-US" b="1" i="0" dirty="0">
                <a:solidFill>
                  <a:srgbClr val="333333"/>
                </a:solidFill>
                <a:effectLst/>
                <a:latin typeface="Times New Roman" panose="02020603050405020304" pitchFamily="18" charset="0"/>
                <a:cs typeface="Times New Roman" panose="02020603050405020304" pitchFamily="18" charset="0"/>
              </a:rPr>
              <a:t> De Jesús Aponte</a:t>
            </a:r>
            <a:endParaRPr lang="en-US" b="1" dirty="0">
              <a:solidFill>
                <a:srgbClr val="333333"/>
              </a:solidFill>
              <a:latin typeface="Times New Roman" panose="02020603050405020304" pitchFamily="18" charset="0"/>
              <a:cs typeface="Times New Roman" panose="02020603050405020304" pitchFamily="18" charset="0"/>
            </a:endParaRPr>
          </a:p>
          <a:p>
            <a:endParaRPr lang="en-US" b="1" dirty="0">
              <a:solidFill>
                <a:srgbClr val="333333"/>
              </a:solidFill>
              <a:latin typeface="Times New Roman" panose="02020603050405020304" pitchFamily="18" charset="0"/>
              <a:cs typeface="Times New Roman" panose="02020603050405020304" pitchFamily="18" charset="0"/>
            </a:endParaRPr>
          </a:p>
          <a:p>
            <a:r>
              <a:rPr lang="en-US" b="1" i="0" dirty="0">
                <a:solidFill>
                  <a:srgbClr val="333333"/>
                </a:solidFill>
                <a:effectLst/>
                <a:latin typeface="Times New Roman" panose="02020603050405020304" pitchFamily="18" charset="0"/>
                <a:cs typeface="Times New Roman" panose="02020603050405020304" pitchFamily="18" charset="0"/>
              </a:rPr>
              <a:t>Project Title: </a:t>
            </a:r>
            <a:r>
              <a:rPr lang="en-US" b="0" i="0" dirty="0">
                <a:solidFill>
                  <a:srgbClr val="333333"/>
                </a:solidFill>
                <a:effectLst/>
                <a:latin typeface="Times New Roman" panose="02020603050405020304" pitchFamily="18" charset="0"/>
                <a:cs typeface="Times New Roman" panose="02020603050405020304" pitchFamily="18" charset="0"/>
              </a:rPr>
              <a:t>Optical Camera Communication Testbed Using a Single Optical Channel</a:t>
            </a:r>
          </a:p>
          <a:p>
            <a:endParaRPr lang="en-US" dirty="0">
              <a:solidFill>
                <a:srgbClr val="333333"/>
              </a:solidFill>
              <a:latin typeface="Times New Roman" panose="02020603050405020304" pitchFamily="18" charset="0"/>
              <a:cs typeface="Times New Roman" panose="02020603050405020304" pitchFamily="18" charset="0"/>
            </a:endParaRPr>
          </a:p>
          <a:p>
            <a:pPr algn="just"/>
            <a:r>
              <a:rPr lang="en-US" b="1" i="0" dirty="0">
                <a:solidFill>
                  <a:srgbClr val="333333"/>
                </a:solidFill>
                <a:effectLst/>
                <a:latin typeface="Times New Roman" panose="02020603050405020304" pitchFamily="18" charset="0"/>
                <a:cs typeface="Times New Roman" panose="02020603050405020304" pitchFamily="18" charset="0"/>
              </a:rPr>
              <a:t>Project Description: </a:t>
            </a:r>
            <a:r>
              <a:rPr lang="en-US" b="0" i="0" dirty="0">
                <a:solidFill>
                  <a:srgbClr val="333333"/>
                </a:solidFill>
                <a:effectLst/>
                <a:latin typeface="Times New Roman" panose="02020603050405020304" pitchFamily="18" charset="0"/>
                <a:cs typeface="Times New Roman" panose="02020603050405020304" pitchFamily="18" charset="0"/>
              </a:rPr>
              <a:t>In this project we are implementing Visible Light Communication, Optical Camera Communication and Computer-Vision tools to potentially send and extract data. With this we expect to create a new data send-receive system that could work as a security enhancement in the future. This is phase one, and the most important one, of a larger project.</a:t>
            </a:r>
            <a:endParaRPr lang="en-US" dirty="0">
              <a:latin typeface="Times New Roman" panose="02020603050405020304" pitchFamily="18" charset="0"/>
              <a:cs typeface="Times New Roman" panose="02020603050405020304" pitchFamily="18" charset="0"/>
            </a:endParaRPr>
          </a:p>
        </p:txBody>
      </p:sp>
      <p:pic>
        <p:nvPicPr>
          <p:cNvPr id="3074" name="Picture 2">
            <a:extLst>
              <a:ext uri="{FF2B5EF4-FFF2-40B4-BE49-F238E27FC236}">
                <a16:creationId xmlns:a16="http://schemas.microsoft.com/office/drawing/2014/main" id="{B3FD875C-8876-404B-813F-061493562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6319" y="690248"/>
            <a:ext cx="2869956" cy="1868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8473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662</Words>
  <Application>Microsoft Office PowerPoint</Application>
  <PresentationFormat>Widescreen</PresentationFormat>
  <Paragraphs>39</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Calibri Light</vt:lpstr>
      <vt:lpstr>Oswald</vt:lpstr>
      <vt:lpstr>Times New Roman</vt:lpstr>
      <vt:lpstr>Office Theme</vt:lpstr>
      <vt:lpstr>PowerPoint Presentation</vt:lpstr>
      <vt:lpstr>2021 Participants and Their Projects </vt:lpstr>
      <vt:lpstr>2021 Participants and Their Projects </vt:lpstr>
      <vt:lpstr>2021 Participants and Their Projects </vt:lpstr>
      <vt:lpstr>2021 Participants and Their Projects </vt:lpstr>
      <vt:lpstr>2021 Participants and Their Projects </vt:lpstr>
      <vt:lpstr>2021 Participants and Their Projects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Elahe Khatibi</dc:creator>
  <cp:lastModifiedBy>Elahe Khatibi</cp:lastModifiedBy>
  <cp:revision>6</cp:revision>
  <dcterms:created xsi:type="dcterms:W3CDTF">2021-08-11T23:11:30Z</dcterms:created>
  <dcterms:modified xsi:type="dcterms:W3CDTF">2021-08-11T23:25:01Z</dcterms:modified>
</cp:coreProperties>
</file>